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95" r:id="rId5"/>
    <p:sldId id="260" r:id="rId6"/>
    <p:sldId id="296" r:id="rId7"/>
    <p:sldId id="271" r:id="rId8"/>
    <p:sldId id="287" r:id="rId9"/>
    <p:sldId id="262" r:id="rId10"/>
    <p:sldId id="290" r:id="rId11"/>
    <p:sldId id="291" r:id="rId12"/>
    <p:sldId id="292" r:id="rId13"/>
    <p:sldId id="297" r:id="rId14"/>
    <p:sldId id="281" r:id="rId15"/>
    <p:sldId id="277" r:id="rId16"/>
    <p:sldId id="279" r:id="rId17"/>
    <p:sldId id="294" r:id="rId18"/>
    <p:sldId id="280" r:id="rId19"/>
    <p:sldId id="265" r:id="rId20"/>
    <p:sldId id="285" r:id="rId21"/>
    <p:sldId id="266" r:id="rId22"/>
    <p:sldId id="293" r:id="rId23"/>
    <p:sldId id="26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pabbisetty" initials="vp" lastIdx="12" clrIdx="0">
    <p:extLst>
      <p:ext uri="{19B8F6BF-5375-455C-9EA6-DF929625EA0E}">
        <p15:presenceInfo xmlns:p15="http://schemas.microsoft.com/office/powerpoint/2012/main" userId="ee6273b342e0271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3F40A7-3A16-4EF3-A89D-709919489557}" v="93" dt="2019-02-22T09:30:10.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13:59:17.219" idx="1">
    <p:pos x="10" y="10"/>
    <p:text/>
    <p:extLst>
      <p:ext uri="{C676402C-5697-4E1C-873F-D02D1690AC5C}">
        <p15:threadingInfo xmlns:p15="http://schemas.microsoft.com/office/powerpoint/2012/main" timeZoneBias="300"/>
      </p:ext>
    </p:extLst>
  </p:cm>
  <p:cm authorId="1" dt="2019-02-19T14:37:50.393" idx="4">
    <p:pos x="10" y="106"/>
    <p:text>Getting Raw data from Archive..</p:text>
    <p:extLst>
      <p:ext uri="{C676402C-5697-4E1C-873F-D02D1690AC5C}">
        <p15:threadingInfo xmlns:p15="http://schemas.microsoft.com/office/powerpoint/2012/main" timeZoneBias="300">
          <p15:parentCm authorId="1" idx="1"/>
        </p15:threadingInfo>
      </p:ext>
    </p:extLst>
  </p:cm>
  <p:cm authorId="1" dt="2019-02-19T14:38:02.111" idx="5">
    <p:pos x="10" y="202"/>
    <p:text>timestamp_id</p:text>
    <p:extLst>
      <p:ext uri="{C676402C-5697-4E1C-873F-D02D1690AC5C}">
        <p15:threadingInfo xmlns:p15="http://schemas.microsoft.com/office/powerpoint/2012/main" timeZoneBias="30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2-19T17:43:12.591" idx="6">
    <p:pos x="10" y="10"/>
    <p:text>April 14,2017 - Memento was capturd</p:text>
    <p:extLst>
      <p:ext uri="{C676402C-5697-4E1C-873F-D02D1690AC5C}">
        <p15:threadingInfo xmlns:p15="http://schemas.microsoft.com/office/powerpoint/2012/main" timeZoneBias="300"/>
      </p:ext>
    </p:extLst>
  </p:cm>
  <p:cm authorId="1" dt="2019-02-19T17:43:54.298" idx="7">
    <p:pos x="10" y="106"/>
    <p:text>Timestamp of teh resource was April 13,2017</p:text>
    <p:extLst>
      <p:ext uri="{C676402C-5697-4E1C-873F-D02D1690AC5C}">
        <p15:threadingInfo xmlns:p15="http://schemas.microsoft.com/office/powerpoint/2012/main" timeZoneBias="300">
          <p15:parentCm authorId="1" idx="6"/>
        </p15:threadingInfo>
      </p:ext>
    </p:extLst>
  </p:cm>
  <p:cm authorId="1" dt="2019-02-19T17:44:04.025" idx="8">
    <p:pos x="10" y="202"/>
    <p:text>on April 14 one image was not available but wen checked on April 21 the image was availale</p:text>
    <p:extLst>
      <p:ext uri="{C676402C-5697-4E1C-873F-D02D1690AC5C}">
        <p15:threadingInfo xmlns:p15="http://schemas.microsoft.com/office/powerpoint/2012/main" timeZoneBias="300">
          <p15:parentCm authorId="1" idx="6"/>
        </p15:threadingInfo>
      </p:ext>
    </p:extLst>
  </p:cm>
  <p:cm authorId="1" dt="2019-02-19T17:46:55.181" idx="9">
    <p:pos x="10" y="298"/>
    <p:text>the hash of these two would give diferent values if taken at these times</p:text>
    <p:extLst>
      <p:ext uri="{C676402C-5697-4E1C-873F-D02D1690AC5C}">
        <p15:threadingInfo xmlns:p15="http://schemas.microsoft.com/office/powerpoint/2012/main" timeZoneBias="300">
          <p15:parentCm authorId="1" idx="6"/>
        </p15:threadingInfo>
      </p:ext>
    </p:extLst>
  </p:cm>
  <p:cm authorId="1" dt="2019-02-19T17:49:12.639" idx="10">
    <p:pos x="10" y="394"/>
    <p:text>this test was conducted by using 4000 resources over a period of three months by Brunell</p:text>
    <p:extLst>
      <p:ext uri="{C676402C-5697-4E1C-873F-D02D1690AC5C}">
        <p15:threadingInfo xmlns:p15="http://schemas.microsoft.com/office/powerpoint/2012/main" timeZoneBias="300">
          <p15:parentCm authorId="1" idx="6"/>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9-02-19T17:55:34.869" idx="11">
    <p:pos x="56" y="56"/>
    <p:text>Rosenthal et al. [27] implemented a proof-of-concept system that demonstrated how an archive can use HTTP content negotiation to transparently migrate resources from one MIME type to another (e.g., image/gif to image/png). This can be useful if a format type becomes obsolete (as recently happened with Adobe Flash [9]) or otherwise legally encumbered (as happened with GIF [14]).</p:text>
    <p:extLst>
      <p:ext uri="{C676402C-5697-4E1C-873F-D02D1690AC5C}">
        <p15:threadingInfo xmlns:p15="http://schemas.microsoft.com/office/powerpoint/2012/main" timeZoneBias="300"/>
      </p:ext>
    </p:extLst>
  </p:cm>
  <p:cm authorId="1" dt="2019-02-19T17:59:20.525" idx="12">
    <p:pos x="56" y="152"/>
    <p:text>Additional response is required to be taken...The action required may be carried out by the user agent without interaction with the client only if the method used in the second request is GET or HEAD.</p:text>
    <p:extLst>
      <p:ext uri="{C676402C-5697-4E1C-873F-D02D1690AC5C}">
        <p15:threadingInfo xmlns:p15="http://schemas.microsoft.com/office/powerpoint/2012/main" timeZoneBias="300">
          <p15:parentCm authorId="1" idx="1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757B5-D0D6-4F23-BE35-6F3FF0D2EE51}" type="datetimeFigureOut">
              <a:rPr lang="en-US" smtClean="0"/>
              <a:t>2/27/2019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ADE54-54D2-4C74-BC3F-CD4FDF8D7555}" type="slidenum">
              <a:rPr lang="en-US" smtClean="0"/>
              <a:t>‹#›</a:t>
            </a:fld>
            <a:endParaRPr lang="en-US"/>
          </a:p>
        </p:txBody>
      </p:sp>
    </p:spTree>
    <p:extLst>
      <p:ext uri="{BB962C8B-B14F-4D97-AF65-F5344CB8AC3E}">
        <p14:creationId xmlns:p14="http://schemas.microsoft.com/office/powerpoint/2010/main" val="131969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4F33-7AAB-4351-A72B-DA1749D3DE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F6676A-1DD3-4A32-8668-5821A8266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BFB10B-83E3-43CB-ACE7-40E99503E127}"/>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45D58AEF-7E70-40DB-AAD4-8C06581EF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A48CE-D9BC-46E0-89BF-0B944ABA0D54}"/>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263965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317E0-73AA-4E3D-B77C-1D5233A1CF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B52267-CB8D-4D79-9064-B17301D1D8F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417D0-694D-414E-9EF6-E9433C84EA66}"/>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370CB6E0-4E3E-43F0-A850-F094C1AEE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41D8C-69A9-4975-A014-88B48F817CB6}"/>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408003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EBBECB-83E6-40CC-AC42-6AF3996835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6576C5-2E7D-402C-87E9-9DEF7E4E66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C56AB4-B419-4173-9522-7B3C4F8974D3}"/>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776EA608-44BD-4ECB-ABCA-DAF4EB101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242B1-4E4C-4AF8-98F9-36F5513BA4F8}"/>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2938210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20A3B-1E8C-46A8-90DF-CC7FB0E351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80E6B-D204-43A9-A797-588641D0B4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065E0F-DAEB-46C6-BC7A-5174E958B3B0}"/>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40FE5CFB-BA58-404B-A36B-23DB3D17D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8709DA-413A-4649-B37C-EC2E2BE5A1BB}"/>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1437308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DABC9-8AE4-4E1F-A224-5897A41287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A62F14-2B8F-4DD2-AAFD-12D3C972B2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91A040-73D4-4B2D-9C28-D3BC0F94EA6D}"/>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F6BAE519-5B63-47F3-9EF9-3DF4C2400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82620B-B784-4212-8A1F-9F3434180223}"/>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2217340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C1F7-3268-4D41-8B62-6C64D72EA1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121DD-6BED-431F-A5F8-6318117956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A0EE84-A513-418B-8501-F128DF8F62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95B12D-B2E7-4BB8-8298-CE265793D35C}"/>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6" name="Footer Placeholder 5">
            <a:extLst>
              <a:ext uri="{FF2B5EF4-FFF2-40B4-BE49-F238E27FC236}">
                <a16:creationId xmlns:a16="http://schemas.microsoft.com/office/drawing/2014/main" id="{78C5F60B-347C-4683-BACE-47F03429AC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A2A94-56FF-4B6B-B64B-B732952E1D36}"/>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709254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1FDD-ADFC-469A-8AE1-0C9A956B1F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888F8D-8C80-41D1-980D-B9F349ED8C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63E5B3-5CD1-4DA1-8163-74C667A9D4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19F4C7-340C-4426-B1AE-3978FD52F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710412-C2F1-4BAB-9648-75FAF60C31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6BECE8-57F1-4C66-BA84-679C4107AB73}"/>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8" name="Footer Placeholder 7">
            <a:extLst>
              <a:ext uri="{FF2B5EF4-FFF2-40B4-BE49-F238E27FC236}">
                <a16:creationId xmlns:a16="http://schemas.microsoft.com/office/drawing/2014/main" id="{E598999F-80D5-43A2-80A0-2E6418E5E1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C182A4-4C35-4D49-88CE-1EB73C23CDC3}"/>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1146712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DD1FB-0D3D-45E4-A3F4-8146048CC9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C3D29A-B7A4-45FB-BFA0-94396EEECACF}"/>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4" name="Footer Placeholder 3">
            <a:extLst>
              <a:ext uri="{FF2B5EF4-FFF2-40B4-BE49-F238E27FC236}">
                <a16:creationId xmlns:a16="http://schemas.microsoft.com/office/drawing/2014/main" id="{D0360113-95FE-4B03-8370-9A1BDE502A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F87ECF-C142-45B5-957D-8F097F8F0E18}"/>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4262008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D4C110-F392-4F90-BFDD-D4BE9EA438AD}"/>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3" name="Footer Placeholder 2">
            <a:extLst>
              <a:ext uri="{FF2B5EF4-FFF2-40B4-BE49-F238E27FC236}">
                <a16:creationId xmlns:a16="http://schemas.microsoft.com/office/drawing/2014/main" id="{6F6C674E-D89A-442B-B42D-278EE79506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4ABECC-3B53-4F14-BA56-DD43B04CBAFC}"/>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1239970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747D1-2B0A-42C4-8FD9-F9BF222D28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BEB902-C93D-448E-B439-0868626DE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0ED7EF-E911-4A5B-ADF0-4F89226A9D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A6983E-63BD-4DE7-BC4E-2DA9D144F8DE}"/>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6" name="Footer Placeholder 5">
            <a:extLst>
              <a:ext uri="{FF2B5EF4-FFF2-40B4-BE49-F238E27FC236}">
                <a16:creationId xmlns:a16="http://schemas.microsoft.com/office/drawing/2014/main" id="{208AA9CB-B123-4B3C-828E-B31351754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478255-F273-4AF9-9FF3-CAA0049828B4}"/>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198684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6953-63CE-4EA7-A001-2FC2B77F83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4A8918-D641-4F95-9534-1ECBAF8B7A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AF671B-4424-4F48-BD99-F4A677469E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416408-5748-49FF-884B-C525E2C4017E}"/>
              </a:ext>
            </a:extLst>
          </p:cNvPr>
          <p:cNvSpPr>
            <a:spLocks noGrp="1"/>
          </p:cNvSpPr>
          <p:nvPr>
            <p:ph type="dt" sz="half" idx="10"/>
          </p:nvPr>
        </p:nvSpPr>
        <p:spPr/>
        <p:txBody>
          <a:bodyPr/>
          <a:lstStyle/>
          <a:p>
            <a:fld id="{0DE14B99-608C-4D2F-ADF5-D5E728F5C3CD}" type="datetimeFigureOut">
              <a:rPr lang="en-US" smtClean="0"/>
              <a:t>2/27/2019</a:t>
            </a:fld>
            <a:endParaRPr lang="en-US"/>
          </a:p>
        </p:txBody>
      </p:sp>
      <p:sp>
        <p:nvSpPr>
          <p:cNvPr id="6" name="Footer Placeholder 5">
            <a:extLst>
              <a:ext uri="{FF2B5EF4-FFF2-40B4-BE49-F238E27FC236}">
                <a16:creationId xmlns:a16="http://schemas.microsoft.com/office/drawing/2014/main" id="{3A89A9A8-CB2D-46B6-BB66-2F1DA175B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D90603-F58D-43AC-9EA0-426A601E6572}"/>
              </a:ext>
            </a:extLst>
          </p:cNvPr>
          <p:cNvSpPr>
            <a:spLocks noGrp="1"/>
          </p:cNvSpPr>
          <p:nvPr>
            <p:ph type="sldNum" sz="quarter" idx="12"/>
          </p:nvPr>
        </p:nvSpPr>
        <p:spPr/>
        <p:txBody>
          <a:bodyPr/>
          <a:lstStyle/>
          <a:p>
            <a:fld id="{6059DE89-A0F3-4493-BF85-86422CBA75D1}" type="slidenum">
              <a:rPr lang="en-US" smtClean="0"/>
              <a:t>‹#›</a:t>
            </a:fld>
            <a:endParaRPr lang="en-US"/>
          </a:p>
        </p:txBody>
      </p:sp>
    </p:spTree>
    <p:extLst>
      <p:ext uri="{BB962C8B-B14F-4D97-AF65-F5344CB8AC3E}">
        <p14:creationId xmlns:p14="http://schemas.microsoft.com/office/powerpoint/2010/main" val="205919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F372DB-3F6E-4231-B01A-3F9031415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1F8BD4-F57F-43FA-948D-B57F4D2829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97FE2-6EB1-43B5-A287-62455B2134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E14B99-608C-4D2F-ADF5-D5E728F5C3CD}" type="datetimeFigureOut">
              <a:rPr lang="en-US" smtClean="0"/>
              <a:t>2/27/2019</a:t>
            </a:fld>
            <a:endParaRPr lang="en-US"/>
          </a:p>
        </p:txBody>
      </p:sp>
      <p:sp>
        <p:nvSpPr>
          <p:cNvPr id="5" name="Footer Placeholder 4">
            <a:extLst>
              <a:ext uri="{FF2B5EF4-FFF2-40B4-BE49-F238E27FC236}">
                <a16:creationId xmlns:a16="http://schemas.microsoft.com/office/drawing/2014/main" id="{5112844B-3115-464C-951F-ED32F75BFE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A9B74F-5A3B-4F8A-928C-19074A2363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9DE89-A0F3-4493-BF85-86422CBA75D1}" type="slidenum">
              <a:rPr lang="en-US" smtClean="0"/>
              <a:t>‹#›</a:t>
            </a:fld>
            <a:endParaRPr lang="en-US"/>
          </a:p>
        </p:txBody>
      </p:sp>
    </p:spTree>
    <p:extLst>
      <p:ext uri="{BB962C8B-B14F-4D97-AF65-F5344CB8AC3E}">
        <p14:creationId xmlns:p14="http://schemas.microsoft.com/office/powerpoint/2010/main" val="329774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28"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9" name="Oval 28">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30"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FBF6BF2B-AEC1-43F4-95A3-976471921BDB}"/>
              </a:ext>
            </a:extLst>
          </p:cNvPr>
          <p:cNvSpPr>
            <a:spLocks noGrp="1"/>
          </p:cNvSpPr>
          <p:nvPr>
            <p:ph type="subTitle" idx="1"/>
          </p:nvPr>
        </p:nvSpPr>
        <p:spPr>
          <a:xfrm>
            <a:off x="1524000" y="4495800"/>
            <a:ext cx="9144000" cy="762000"/>
          </a:xfrm>
        </p:spPr>
        <p:txBody>
          <a:bodyPr>
            <a:normAutofit/>
          </a:bodyPr>
          <a:lstStyle/>
          <a:p>
            <a:r>
              <a:rPr lang="en-US" sz="1800" dirty="0"/>
              <a:t>Mohamed Aturban, Michael L. Nelson, and Michele C. Weigle </a:t>
            </a:r>
          </a:p>
          <a:p>
            <a:r>
              <a:rPr lang="en-US" sz="1800" dirty="0"/>
              <a:t>Dept of Computer Science, Old Dominion University, Norfolk, VA, 23529</a:t>
            </a:r>
          </a:p>
        </p:txBody>
      </p:sp>
      <p:sp>
        <p:nvSpPr>
          <p:cNvPr id="32" name="Rectangle 31">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5E1465-81A0-4FD0-B7C8-1F7302F7A056}"/>
              </a:ext>
            </a:extLst>
          </p:cNvPr>
          <p:cNvSpPr>
            <a:spLocks noGrp="1"/>
          </p:cNvSpPr>
          <p:nvPr>
            <p:ph type="ctrTitle"/>
          </p:nvPr>
        </p:nvSpPr>
        <p:spPr>
          <a:xfrm>
            <a:off x="1524000" y="2776538"/>
            <a:ext cx="9144000" cy="1381188"/>
          </a:xfrm>
        </p:spPr>
        <p:txBody>
          <a:bodyPr anchor="ctr">
            <a:noAutofit/>
          </a:bodyPr>
          <a:lstStyle/>
          <a:p>
            <a:r>
              <a:rPr lang="en-US" b="1" dirty="0">
                <a:solidFill>
                  <a:schemeClr val="bg2"/>
                </a:solidFill>
              </a:rPr>
              <a:t>Difficulties of Timestamping</a:t>
            </a:r>
            <a:br>
              <a:rPr lang="en-US" b="1" dirty="0">
                <a:solidFill>
                  <a:schemeClr val="bg2"/>
                </a:solidFill>
              </a:rPr>
            </a:br>
            <a:r>
              <a:rPr lang="en-US" b="1" dirty="0">
                <a:solidFill>
                  <a:schemeClr val="bg2"/>
                </a:solidFill>
              </a:rPr>
              <a:t>Archived Web Pages</a:t>
            </a:r>
            <a:endParaRPr lang="en-US" dirty="0">
              <a:solidFill>
                <a:schemeClr val="bg2"/>
              </a:solidFill>
            </a:endParaRPr>
          </a:p>
        </p:txBody>
      </p:sp>
      <p:sp>
        <p:nvSpPr>
          <p:cNvPr id="4" name="TextBox 3">
            <a:extLst>
              <a:ext uri="{FF2B5EF4-FFF2-40B4-BE49-F238E27FC236}">
                <a16:creationId xmlns:a16="http://schemas.microsoft.com/office/drawing/2014/main" id="{43F5FA3E-7285-4CA6-9877-D547EA8ABA9F}"/>
              </a:ext>
            </a:extLst>
          </p:cNvPr>
          <p:cNvSpPr txBox="1"/>
          <p:nvPr/>
        </p:nvSpPr>
        <p:spPr>
          <a:xfrm>
            <a:off x="8107052" y="5891753"/>
            <a:ext cx="3799002" cy="655757"/>
          </a:xfrm>
          <a:prstGeom prst="rect">
            <a:avLst/>
          </a:prstGeom>
          <a:noFill/>
        </p:spPr>
        <p:txBody>
          <a:bodyPr wrap="square" rtlCol="0">
            <a:spAutoFit/>
          </a:bodyPr>
          <a:lstStyle/>
          <a:p>
            <a:r>
              <a:rPr lang="en-US" dirty="0"/>
              <a:t>Naga Vamsi Krishna Pabbisetty</a:t>
            </a:r>
          </a:p>
          <a:p>
            <a:r>
              <a:rPr lang="en-US" dirty="0"/>
              <a:t>FEB-27-2019</a:t>
            </a:r>
          </a:p>
        </p:txBody>
      </p:sp>
    </p:spTree>
    <p:extLst>
      <p:ext uri="{BB962C8B-B14F-4D97-AF65-F5344CB8AC3E}">
        <p14:creationId xmlns:p14="http://schemas.microsoft.com/office/powerpoint/2010/main" val="31052395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DA83A-CD60-41A3-8059-8996BDF192E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Risk of Changes in the Content </a:t>
            </a:r>
          </a:p>
        </p:txBody>
      </p:sp>
      <p:sp>
        <p:nvSpPr>
          <p:cNvPr id="6" name="Content Placeholder 5">
            <a:extLst>
              <a:ext uri="{FF2B5EF4-FFF2-40B4-BE49-F238E27FC236}">
                <a16:creationId xmlns:a16="http://schemas.microsoft.com/office/drawing/2014/main" id="{0F2AC238-CB1E-413A-95F2-A7D56240F1DB}"/>
              </a:ext>
            </a:extLst>
          </p:cNvPr>
          <p:cNvSpPr>
            <a:spLocks noGrp="1"/>
          </p:cNvSpPr>
          <p:nvPr>
            <p:ph idx="1"/>
          </p:nvPr>
        </p:nvSpPr>
        <p:spPr/>
        <p:txBody>
          <a:bodyPr/>
          <a:lstStyle/>
          <a:p>
            <a:pPr marL="0" indent="0">
              <a:buNone/>
            </a:pPr>
            <a:r>
              <a:rPr lang="en-US" dirty="0"/>
              <a:t> </a:t>
            </a:r>
          </a:p>
        </p:txBody>
      </p:sp>
      <p:pic>
        <p:nvPicPr>
          <p:cNvPr id="4" name="Picture 3" descr="A screenshot of a social media post&#10;&#10;Description automatically generated">
            <a:extLst>
              <a:ext uri="{FF2B5EF4-FFF2-40B4-BE49-F238E27FC236}">
                <a16:creationId xmlns:a16="http://schemas.microsoft.com/office/drawing/2014/main" id="{AFAC688F-3024-46D5-BF62-DD41C156A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54" y="0"/>
            <a:ext cx="7448107" cy="6858000"/>
          </a:xfrm>
          <a:prstGeom prst="rect">
            <a:avLst/>
          </a:prstGeom>
        </p:spPr>
      </p:pic>
    </p:spTree>
    <p:extLst>
      <p:ext uri="{BB962C8B-B14F-4D97-AF65-F5344CB8AC3E}">
        <p14:creationId xmlns:p14="http://schemas.microsoft.com/office/powerpoint/2010/main" val="1018774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social media post&#10;&#10;Description automatically generated">
            <a:extLst>
              <a:ext uri="{FF2B5EF4-FFF2-40B4-BE49-F238E27FC236}">
                <a16:creationId xmlns:a16="http://schemas.microsoft.com/office/drawing/2014/main" id="{18B6D2F4-D7B3-400A-A412-782E62D50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1965"/>
            <a:ext cx="4175560" cy="3764667"/>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CE59B9A2-FFAB-4BAB-AFA2-661D8DD737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705" y="1961069"/>
            <a:ext cx="4759745" cy="3766457"/>
          </a:xfrm>
          <a:prstGeom prst="rect">
            <a:avLst/>
          </a:prstGeom>
        </p:spPr>
      </p:pic>
      <p:pic>
        <p:nvPicPr>
          <p:cNvPr id="8" name="Content Placeholder 7" descr="A screenshot of a social media post&#10;&#10;Description automatically generated">
            <a:extLst>
              <a:ext uri="{FF2B5EF4-FFF2-40B4-BE49-F238E27FC236}">
                <a16:creationId xmlns:a16="http://schemas.microsoft.com/office/drawing/2014/main" id="{C8E08BAE-E94C-48F5-B3DB-60120A5D870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26400" y="1960175"/>
            <a:ext cx="4365600" cy="3434623"/>
          </a:xfrm>
        </p:spPr>
      </p:pic>
      <p:sp>
        <p:nvSpPr>
          <p:cNvPr id="2" name="TextBox 1">
            <a:extLst>
              <a:ext uri="{FF2B5EF4-FFF2-40B4-BE49-F238E27FC236}">
                <a16:creationId xmlns:a16="http://schemas.microsoft.com/office/drawing/2014/main" id="{D1276FF1-965A-492D-926B-85BCD4E0B603}"/>
              </a:ext>
            </a:extLst>
          </p:cNvPr>
          <p:cNvSpPr txBox="1"/>
          <p:nvPr/>
        </p:nvSpPr>
        <p:spPr>
          <a:xfrm flipH="1">
            <a:off x="-1" y="292964"/>
            <a:ext cx="9774316"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Archive Specific Content added to Mementos</a:t>
            </a:r>
          </a:p>
        </p:txBody>
      </p:sp>
    </p:spTree>
    <p:extLst>
      <p:ext uri="{BB962C8B-B14F-4D97-AF65-F5344CB8AC3E}">
        <p14:creationId xmlns:p14="http://schemas.microsoft.com/office/powerpoint/2010/main" val="1193622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B14F6B-297A-41A0-A8A9-D0C1CD227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44380"/>
            <a:ext cx="11499061" cy="3706509"/>
          </a:xfrm>
          <a:prstGeom prst="rect">
            <a:avLst/>
          </a:prstGeom>
        </p:spPr>
      </p:pic>
      <p:sp>
        <p:nvSpPr>
          <p:cNvPr id="3" name="TextBox 2">
            <a:extLst>
              <a:ext uri="{FF2B5EF4-FFF2-40B4-BE49-F238E27FC236}">
                <a16:creationId xmlns:a16="http://schemas.microsoft.com/office/drawing/2014/main" id="{A018EC8B-C1BD-4E5C-A8F5-423DB21E49B0}"/>
              </a:ext>
            </a:extLst>
          </p:cNvPr>
          <p:cNvSpPr txBox="1"/>
          <p:nvPr/>
        </p:nvSpPr>
        <p:spPr>
          <a:xfrm>
            <a:off x="0" y="443883"/>
            <a:ext cx="1024517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Response Headers Indicates Archive Specific Contents</a:t>
            </a:r>
          </a:p>
        </p:txBody>
      </p:sp>
    </p:spTree>
    <p:extLst>
      <p:ext uri="{BB962C8B-B14F-4D97-AF65-F5344CB8AC3E}">
        <p14:creationId xmlns:p14="http://schemas.microsoft.com/office/powerpoint/2010/main" val="427250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3A7CE-4B02-40D0-8E27-06FF7F75C2EA}"/>
              </a:ext>
            </a:extLst>
          </p:cNvPr>
          <p:cNvSpPr>
            <a:spLocks noGrp="1"/>
          </p:cNvSpPr>
          <p:nvPr>
            <p:ph type="title"/>
          </p:nvPr>
        </p:nvSpPr>
        <p:spPr>
          <a:xfrm>
            <a:off x="0" y="125428"/>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Comments added by the Internet Archive</a:t>
            </a:r>
          </a:p>
        </p:txBody>
      </p:sp>
      <p:pic>
        <p:nvPicPr>
          <p:cNvPr id="4" name="Content Placeholder 4">
            <a:extLst>
              <a:ext uri="{FF2B5EF4-FFF2-40B4-BE49-F238E27FC236}">
                <a16:creationId xmlns:a16="http://schemas.microsoft.com/office/drawing/2014/main" id="{BB293F89-594A-4778-93C2-00F4A2B2E5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5489"/>
            <a:ext cx="11414552" cy="3625703"/>
          </a:xfrm>
        </p:spPr>
      </p:pic>
    </p:spTree>
    <p:extLst>
      <p:ext uri="{BB962C8B-B14F-4D97-AF65-F5344CB8AC3E}">
        <p14:creationId xmlns:p14="http://schemas.microsoft.com/office/powerpoint/2010/main" val="390174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72A351-7A2C-40AD-8DCA-1B3C9144D858}"/>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latin typeface="Times New Roman" panose="02020603050405020304" pitchFamily="18" charset="0"/>
                <a:cs typeface="Times New Roman" panose="02020603050405020304" pitchFamily="18" charset="0"/>
              </a:rPr>
              <a:t> Archive Specific Content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56381D8-9A7D-4D88-A2EF-01B7AF660DC8}"/>
              </a:ext>
            </a:extLst>
          </p:cNvPr>
          <p:cNvSpPr>
            <a:spLocks noGrp="1"/>
          </p:cNvSpPr>
          <p:nvPr>
            <p:ph idx="1"/>
          </p:nvPr>
        </p:nvSpPr>
        <p:spPr>
          <a:xfrm>
            <a:off x="4976031" y="963877"/>
            <a:ext cx="6831264" cy="4930246"/>
          </a:xfrm>
        </p:spPr>
        <p:txBody>
          <a:bodyPr anchor="ctr">
            <a:normAutofit/>
          </a:bodyPr>
          <a:lstStyle/>
          <a:p>
            <a:r>
              <a:rPr lang="en-US" sz="2400" dirty="0">
                <a:latin typeface="Times New Roman" panose="02020603050405020304" pitchFamily="18" charset="0"/>
                <a:cs typeface="Times New Roman" panose="02020603050405020304" pitchFamily="18" charset="0"/>
              </a:rPr>
              <a:t>Links pointing to the resources in the Archive</a:t>
            </a:r>
          </a:p>
          <a:p>
            <a:r>
              <a:rPr lang="en-US" sz="2400" dirty="0">
                <a:latin typeface="Times New Roman" panose="02020603050405020304" pitchFamily="18" charset="0"/>
                <a:cs typeface="Times New Roman" panose="02020603050405020304" pitchFamily="18" charset="0"/>
              </a:rPr>
              <a:t>Info indicating/identifying/advertising the Archive </a:t>
            </a:r>
          </a:p>
        </p:txBody>
      </p:sp>
    </p:spTree>
    <p:extLst>
      <p:ext uri="{BB962C8B-B14F-4D97-AF65-F5344CB8AC3E}">
        <p14:creationId xmlns:p14="http://schemas.microsoft.com/office/powerpoint/2010/main" val="75373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55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3955F-62A4-4A5D-9908-5F1698AD369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Sample Memento from CNN</a:t>
            </a:r>
          </a:p>
        </p:txBody>
      </p:sp>
      <p:sp>
        <p:nvSpPr>
          <p:cNvPr id="5" name="TextBox 4">
            <a:extLst>
              <a:ext uri="{FF2B5EF4-FFF2-40B4-BE49-F238E27FC236}">
                <a16:creationId xmlns:a16="http://schemas.microsoft.com/office/drawing/2014/main" id="{D9809CFD-F190-4F54-8767-78518093BBD3}"/>
              </a:ext>
            </a:extLst>
          </p:cNvPr>
          <p:cNvSpPr txBox="1"/>
          <p:nvPr/>
        </p:nvSpPr>
        <p:spPr>
          <a:xfrm>
            <a:off x="8439150" y="1133475"/>
            <a:ext cx="45719" cy="369332"/>
          </a:xfrm>
          <a:prstGeom prst="rect">
            <a:avLst/>
          </a:prstGeom>
          <a:noFill/>
        </p:spPr>
        <p:txBody>
          <a:bodyPr wrap="square" rtlCol="0">
            <a:spAutoFit/>
          </a:bodyPr>
          <a:lstStyle/>
          <a:p>
            <a:endParaRPr lang="en-US" dirty="0"/>
          </a:p>
        </p:txBody>
      </p:sp>
      <p:sp>
        <p:nvSpPr>
          <p:cNvPr id="26" name="TextBox 25">
            <a:extLst>
              <a:ext uri="{FF2B5EF4-FFF2-40B4-BE49-F238E27FC236}">
                <a16:creationId xmlns:a16="http://schemas.microsoft.com/office/drawing/2014/main" id="{D68A463F-0271-4770-9710-76C4C46461A0}"/>
              </a:ext>
            </a:extLst>
          </p:cNvPr>
          <p:cNvSpPr txBox="1"/>
          <p:nvPr/>
        </p:nvSpPr>
        <p:spPr>
          <a:xfrm flipH="1">
            <a:off x="3737409" y="6150875"/>
            <a:ext cx="5156595" cy="646331"/>
          </a:xfrm>
          <a:prstGeom prst="rect">
            <a:avLst/>
          </a:prstGeom>
          <a:noFill/>
        </p:spPr>
        <p:txBody>
          <a:bodyPr wrap="square" rtlCol="0">
            <a:spAutoFit/>
          </a:bodyPr>
          <a:lstStyle/>
          <a:p>
            <a:r>
              <a:rPr lang="en-US" b="1" dirty="0"/>
              <a:t>Extracting raw data from Archive for a Memento is possible by adding id_ to the time stamp in the link </a:t>
            </a:r>
          </a:p>
        </p:txBody>
      </p:sp>
      <p:pic>
        <p:nvPicPr>
          <p:cNvPr id="4" name="Picture 3" descr="A screenshot of a cell phone&#10;&#10;Description automatically generated">
            <a:extLst>
              <a:ext uri="{FF2B5EF4-FFF2-40B4-BE49-F238E27FC236}">
                <a16:creationId xmlns:a16="http://schemas.microsoft.com/office/drawing/2014/main" id="{0A66BFB5-492A-49BC-B1D8-11139B901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54" y="0"/>
            <a:ext cx="8524174" cy="6858000"/>
          </a:xfrm>
          <a:prstGeom prst="rect">
            <a:avLst/>
          </a:prstGeom>
        </p:spPr>
      </p:pic>
    </p:spTree>
    <p:extLst>
      <p:ext uri="{BB962C8B-B14F-4D97-AF65-F5344CB8AC3E}">
        <p14:creationId xmlns:p14="http://schemas.microsoft.com/office/powerpoint/2010/main" val="313744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57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739CF-A00C-48F8-8AED-90F968FD8971}"/>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rPr>
              <a:t>Can we Obtain the RAW data for a Memento ?</a:t>
            </a:r>
            <a:endParaRPr lang="en-US" sz="2600" kern="1200" dirty="0">
              <a:solidFill>
                <a:srgbClr val="FFFFFF"/>
              </a:solidFill>
              <a:latin typeface="+mj-lt"/>
              <a:ea typeface="+mj-ea"/>
              <a:cs typeface="+mj-cs"/>
            </a:endParaRPr>
          </a:p>
        </p:txBody>
      </p:sp>
      <p:sp>
        <p:nvSpPr>
          <p:cNvPr id="8" name="Content Placeholder 7">
            <a:extLst>
              <a:ext uri="{FF2B5EF4-FFF2-40B4-BE49-F238E27FC236}">
                <a16:creationId xmlns:a16="http://schemas.microsoft.com/office/drawing/2014/main" id="{1EC9D4ED-ABF2-4BFA-A3F7-A10EDD02D7E6}"/>
              </a:ext>
            </a:extLst>
          </p:cNvPr>
          <p:cNvSpPr>
            <a:spLocks noGrp="1"/>
          </p:cNvSpPr>
          <p:nvPr>
            <p:ph idx="1"/>
          </p:nvPr>
        </p:nvSpPr>
        <p:spPr/>
        <p:txBody>
          <a:bodyPr/>
          <a:lstStyle/>
          <a:p>
            <a:pPr marL="0" indent="0">
              <a:buNone/>
            </a:pPr>
            <a:r>
              <a:rPr lang="en-US" dirty="0"/>
              <a:t>    </a:t>
            </a:r>
          </a:p>
        </p:txBody>
      </p:sp>
      <p:pic>
        <p:nvPicPr>
          <p:cNvPr id="7" name="Picture 6" descr="A screenshot of a social media post&#10;&#10;Description automatically generated">
            <a:extLst>
              <a:ext uri="{FF2B5EF4-FFF2-40B4-BE49-F238E27FC236}">
                <a16:creationId xmlns:a16="http://schemas.microsoft.com/office/drawing/2014/main" id="{8A58051B-96D9-413F-B061-CA14CCC54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54" y="162273"/>
            <a:ext cx="8601446" cy="6533454"/>
          </a:xfrm>
          <a:prstGeom prst="rect">
            <a:avLst/>
          </a:prstGeom>
        </p:spPr>
      </p:pic>
      <p:sp>
        <p:nvSpPr>
          <p:cNvPr id="3" name="TextBox 2">
            <a:extLst>
              <a:ext uri="{FF2B5EF4-FFF2-40B4-BE49-F238E27FC236}">
                <a16:creationId xmlns:a16="http://schemas.microsoft.com/office/drawing/2014/main" id="{42F25380-9AEC-4594-A9D5-3BC53B0E9C12}"/>
              </a:ext>
            </a:extLst>
          </p:cNvPr>
          <p:cNvSpPr txBox="1"/>
          <p:nvPr/>
        </p:nvSpPr>
        <p:spPr>
          <a:xfrm flipH="1">
            <a:off x="3608952" y="2576277"/>
            <a:ext cx="3697370" cy="923330"/>
          </a:xfrm>
          <a:prstGeom prst="rect">
            <a:avLst/>
          </a:prstGeom>
          <a:noFill/>
        </p:spPr>
        <p:txBody>
          <a:bodyPr wrap="square" rtlCol="0">
            <a:spAutoFit/>
          </a:bodyPr>
          <a:lstStyle/>
          <a:p>
            <a:r>
              <a:rPr lang="en-US" b="1" dirty="0">
                <a:solidFill>
                  <a:srgbClr val="FF0000"/>
                </a:solidFill>
              </a:rPr>
              <a:t>Yes we can . </a:t>
            </a:r>
          </a:p>
          <a:p>
            <a:r>
              <a:rPr lang="en-US" b="1" dirty="0">
                <a:solidFill>
                  <a:srgbClr val="FF0000"/>
                </a:solidFill>
              </a:rPr>
              <a:t>Is the data always Good ?</a:t>
            </a:r>
          </a:p>
          <a:p>
            <a:r>
              <a:rPr lang="en-US" b="1" dirty="0">
                <a:solidFill>
                  <a:srgbClr val="FF0000"/>
                </a:solidFill>
              </a:rPr>
              <a:t>Broken Links/Unavailable resources</a:t>
            </a:r>
          </a:p>
        </p:txBody>
      </p:sp>
      <p:sp>
        <p:nvSpPr>
          <p:cNvPr id="4" name="Arrow: Right 3">
            <a:extLst>
              <a:ext uri="{FF2B5EF4-FFF2-40B4-BE49-F238E27FC236}">
                <a16:creationId xmlns:a16="http://schemas.microsoft.com/office/drawing/2014/main" id="{481B4349-35B9-486B-8222-0F54414B08C8}"/>
              </a:ext>
            </a:extLst>
          </p:cNvPr>
          <p:cNvSpPr/>
          <p:nvPr/>
        </p:nvSpPr>
        <p:spPr>
          <a:xfrm>
            <a:off x="7039992" y="3087664"/>
            <a:ext cx="266330" cy="1775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p:spTree>
    <p:extLst>
      <p:ext uri="{BB962C8B-B14F-4D97-AF65-F5344CB8AC3E}">
        <p14:creationId xmlns:p14="http://schemas.microsoft.com/office/powerpoint/2010/main" val="2320071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person&#10;&#10;Description automatically generated">
            <a:extLst>
              <a:ext uri="{FF2B5EF4-FFF2-40B4-BE49-F238E27FC236}">
                <a16:creationId xmlns:a16="http://schemas.microsoft.com/office/drawing/2014/main" id="{7405B3ED-C1DC-41EF-BE1E-600201F10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54869"/>
            <a:ext cx="5834742" cy="337437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6DCEC4B-513D-4A5E-82B8-CFED8DDC8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711" y="2246304"/>
            <a:ext cx="5262345" cy="3391502"/>
          </a:xfrm>
          <a:prstGeom prst="rect">
            <a:avLst/>
          </a:prstGeom>
        </p:spPr>
      </p:pic>
      <p:sp>
        <p:nvSpPr>
          <p:cNvPr id="9" name="TextBox 8">
            <a:extLst>
              <a:ext uri="{FF2B5EF4-FFF2-40B4-BE49-F238E27FC236}">
                <a16:creationId xmlns:a16="http://schemas.microsoft.com/office/drawing/2014/main" id="{AABE29B5-998D-4972-944B-CC6BF9497AF2}"/>
              </a:ext>
            </a:extLst>
          </p:cNvPr>
          <p:cNvSpPr txBox="1"/>
          <p:nvPr/>
        </p:nvSpPr>
        <p:spPr>
          <a:xfrm flipH="1">
            <a:off x="0" y="194615"/>
            <a:ext cx="510466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Data from Live Web </a:t>
            </a:r>
          </a:p>
        </p:txBody>
      </p:sp>
      <p:sp>
        <p:nvSpPr>
          <p:cNvPr id="3" name="TextBox 2">
            <a:extLst>
              <a:ext uri="{FF2B5EF4-FFF2-40B4-BE49-F238E27FC236}">
                <a16:creationId xmlns:a16="http://schemas.microsoft.com/office/drawing/2014/main" id="{48571BE6-47F4-4ECA-9319-EF022FAE79B7}"/>
              </a:ext>
            </a:extLst>
          </p:cNvPr>
          <p:cNvSpPr txBox="1"/>
          <p:nvPr/>
        </p:nvSpPr>
        <p:spPr>
          <a:xfrm flipH="1">
            <a:off x="-65918" y="1035528"/>
            <a:ext cx="10341155" cy="369332"/>
          </a:xfrm>
          <a:prstGeom prst="rect">
            <a:avLst/>
          </a:prstGeom>
          <a:noFill/>
        </p:spPr>
        <p:txBody>
          <a:bodyPr wrap="square" rtlCol="0">
            <a:spAutoFit/>
          </a:bodyPr>
          <a:lstStyle/>
          <a:p>
            <a:r>
              <a:rPr lang="en-US" dirty="0"/>
              <a:t>Data from Live Web changes periodically and any type of resources pointing to a Live Web changes </a:t>
            </a:r>
          </a:p>
        </p:txBody>
      </p:sp>
    </p:spTree>
    <p:extLst>
      <p:ext uri="{BB962C8B-B14F-4D97-AF65-F5344CB8AC3E}">
        <p14:creationId xmlns:p14="http://schemas.microsoft.com/office/powerpoint/2010/main" val="33089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6259C-95BE-4BC5-9D33-B10524F47275}"/>
              </a:ext>
            </a:extLst>
          </p:cNvPr>
          <p:cNvSpPr>
            <a:spLocks noGrp="1"/>
          </p:cNvSpPr>
          <p:nvPr>
            <p:ph type="title"/>
          </p:nvPr>
        </p:nvSpPr>
        <p:spPr>
          <a:xfrm>
            <a:off x="577051" y="506027"/>
            <a:ext cx="3755511" cy="5388096"/>
          </a:xfrm>
          <a:prstGeom prst="ellipse">
            <a:avLst/>
          </a:prstGeom>
        </p:spPr>
        <p:txBody>
          <a:bodyPr>
            <a:normAutofit/>
          </a:bodyPr>
          <a:lstStyle/>
          <a:p>
            <a:pPr algn="r"/>
            <a:r>
              <a:rPr lang="en-US" dirty="0">
                <a:solidFill>
                  <a:schemeClr val="accent1"/>
                </a:solidFill>
                <a:latin typeface="Times New Roman" panose="02020603050405020304" pitchFamily="18" charset="0"/>
                <a:cs typeface="Times New Roman" panose="02020603050405020304" pitchFamily="18" charset="0"/>
              </a:rPr>
              <a:t>Excluding any resources from Live Web </a:t>
            </a:r>
          </a:p>
        </p:txBody>
      </p:sp>
      <p:cxnSp>
        <p:nvCxnSpPr>
          <p:cNvPr id="17"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DAA733E-A501-4DB7-B70D-EB6544B4A07D}"/>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Mementos might contain links to the live web that might load Images, Charts, Videos, any kind of Data from different sources that might change with time</a:t>
            </a:r>
          </a:p>
          <a:p>
            <a:pPr marL="0" indent="0">
              <a:buNone/>
            </a:pPr>
            <a:r>
              <a:rPr lang="en-US" sz="2400" dirty="0"/>
              <a:t>Exclude them while computing Hash</a:t>
            </a:r>
          </a:p>
        </p:txBody>
      </p:sp>
    </p:spTree>
    <p:extLst>
      <p:ext uri="{BB962C8B-B14F-4D97-AF65-F5344CB8AC3E}">
        <p14:creationId xmlns:p14="http://schemas.microsoft.com/office/powerpoint/2010/main" val="3404206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9E5B685-09AA-4D08-8472-B2FC2518C6E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4200" kern="1200" dirty="0">
                <a:solidFill>
                  <a:srgbClr val="FFFFFF"/>
                </a:solidFill>
                <a:latin typeface="+mj-lt"/>
                <a:ea typeface="+mj-ea"/>
                <a:cs typeface="+mj-cs"/>
              </a:rPr>
              <a:t>Archived Web pages might be served from a Cache</a:t>
            </a:r>
          </a:p>
        </p:txBody>
      </p:sp>
      <p:cxnSp>
        <p:nvCxnSpPr>
          <p:cNvPr id="14"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4">
            <a:extLst>
              <a:ext uri="{FF2B5EF4-FFF2-40B4-BE49-F238E27FC236}">
                <a16:creationId xmlns:a16="http://schemas.microsoft.com/office/drawing/2014/main" id="{52EF83A4-C713-4E7C-A753-2184381713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3071626"/>
            <a:ext cx="11496821" cy="2874206"/>
          </a:xfrm>
          <a:prstGeom prst="rect">
            <a:avLst/>
          </a:prstGeom>
        </p:spPr>
      </p:pic>
    </p:spTree>
    <p:extLst>
      <p:ext uri="{BB962C8B-B14F-4D97-AF65-F5344CB8AC3E}">
        <p14:creationId xmlns:p14="http://schemas.microsoft.com/office/powerpoint/2010/main" val="141072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8DB5-3B75-4654-87DA-61662547555A}"/>
              </a:ext>
            </a:extLst>
          </p:cNvPr>
          <p:cNvSpPr>
            <a:spLocks noGrp="1"/>
          </p:cNvSpPr>
          <p:nvPr>
            <p:ph type="title"/>
          </p:nvPr>
        </p:nvSpPr>
        <p:spPr>
          <a:xfrm>
            <a:off x="820742" y="458447"/>
            <a:ext cx="7474172" cy="1325563"/>
          </a:xfrm>
        </p:spPr>
        <p:txBody>
          <a:bodyPr>
            <a:normAutofit/>
          </a:bodyPr>
          <a:lstStyle/>
          <a:p>
            <a:r>
              <a:rPr lang="en-US" sz="6000" b="1" dirty="0"/>
              <a:t>WEB ARCHIVING</a:t>
            </a:r>
          </a:p>
        </p:txBody>
      </p:sp>
      <p:sp>
        <p:nvSpPr>
          <p:cNvPr id="3" name="Content Placeholder 2">
            <a:extLst>
              <a:ext uri="{FF2B5EF4-FFF2-40B4-BE49-F238E27FC236}">
                <a16:creationId xmlns:a16="http://schemas.microsoft.com/office/drawing/2014/main" id="{36FF1372-9696-47CF-9129-A79436AF8305}"/>
              </a:ext>
            </a:extLst>
          </p:cNvPr>
          <p:cNvSpPr>
            <a:spLocks noGrp="1"/>
          </p:cNvSpPr>
          <p:nvPr>
            <p:ph idx="1"/>
          </p:nvPr>
        </p:nvSpPr>
        <p:spPr>
          <a:xfrm>
            <a:off x="106219" y="2275192"/>
            <a:ext cx="8188695" cy="3461579"/>
          </a:xfrm>
        </p:spPr>
        <p:txBody>
          <a:bodyPr anchor="ctr">
            <a:normAutofit/>
          </a:bodyPr>
          <a:lstStyle/>
          <a:p>
            <a:r>
              <a:rPr lang="en-US" sz="5400" dirty="0"/>
              <a:t>Archives</a:t>
            </a:r>
          </a:p>
          <a:p>
            <a:r>
              <a:rPr lang="en-US" sz="5400" dirty="0"/>
              <a:t>Memento</a:t>
            </a:r>
          </a:p>
          <a:p>
            <a:r>
              <a:rPr lang="en-US" sz="5400" dirty="0"/>
              <a:t>Timestamp and Its Need</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Laptop">
            <a:extLst>
              <a:ext uri="{FF2B5EF4-FFF2-40B4-BE49-F238E27FC236}">
                <a16:creationId xmlns:a16="http://schemas.microsoft.com/office/drawing/2014/main" id="{CC5F2935-2ECE-4A5F-9217-61C4EF6A62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0161602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C57422-711E-4D73-B8CF-7FECE531C6F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Archived Web pages might be served from a Cache</a:t>
            </a:r>
          </a:p>
        </p:txBody>
      </p:sp>
      <p:cxnSp>
        <p:nvCxnSpPr>
          <p:cNvPr id="23" name="Straight Connector 2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58EFE832-C590-4D40-BB2A-D2B014C04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25" y="2847207"/>
            <a:ext cx="5472896" cy="2281140"/>
          </a:xfrm>
          <a:prstGeom prst="rect">
            <a:avLst/>
          </a:prstGeom>
        </p:spPr>
      </p:pic>
      <p:pic>
        <p:nvPicPr>
          <p:cNvPr id="10" name="Picture 9">
            <a:extLst>
              <a:ext uri="{FF2B5EF4-FFF2-40B4-BE49-F238E27FC236}">
                <a16:creationId xmlns:a16="http://schemas.microsoft.com/office/drawing/2014/main" id="{9E5B1872-5531-46DA-A7A1-CAC3BE226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636" y="2847207"/>
            <a:ext cx="5654530" cy="2281140"/>
          </a:xfrm>
          <a:prstGeom prst="rect">
            <a:avLst/>
          </a:prstGeom>
        </p:spPr>
      </p:pic>
    </p:spTree>
    <p:extLst>
      <p:ext uri="{BB962C8B-B14F-4D97-AF65-F5344CB8AC3E}">
        <p14:creationId xmlns:p14="http://schemas.microsoft.com/office/powerpoint/2010/main" val="2271796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F2EED-A3CD-4649-BFB6-E7504BC0EE92}"/>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latin typeface="Times New Roman" panose="02020603050405020304" pitchFamily="18" charset="0"/>
                <a:cs typeface="Times New Roman" panose="02020603050405020304" pitchFamily="18" charset="0"/>
              </a:rPr>
              <a:t>Mementos might be in Flux</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5244868-4DCB-4750-A73B-02EC5272E568}"/>
              </a:ext>
            </a:extLst>
          </p:cNvPr>
          <p:cNvSpPr>
            <a:spLocks noGrp="1"/>
          </p:cNvSpPr>
          <p:nvPr>
            <p:ph idx="1"/>
          </p:nvPr>
        </p:nvSpPr>
        <p:spPr>
          <a:xfrm>
            <a:off x="4976031" y="963877"/>
            <a:ext cx="6377769" cy="4930246"/>
          </a:xfrm>
        </p:spPr>
        <p:txBody>
          <a:bodyPr anchor="ctr">
            <a:normAutofit/>
          </a:bodyPr>
          <a:lstStyle/>
          <a:p>
            <a:r>
              <a:rPr lang="en-US" sz="2400" dirty="0"/>
              <a:t>Pages/Mementos/their resources available now might not be available in an hour</a:t>
            </a:r>
          </a:p>
          <a:p>
            <a:r>
              <a:rPr lang="en-US" sz="2400" dirty="0"/>
              <a:t>Pages/Mementos/their resources that are unavailable right now might be available in an hour</a:t>
            </a:r>
          </a:p>
          <a:p>
            <a:r>
              <a:rPr lang="en-US" sz="2400" dirty="0"/>
              <a:t>This produces different Hashes due to the Flux of the resources in the Archive</a:t>
            </a:r>
          </a:p>
        </p:txBody>
      </p:sp>
    </p:spTree>
    <p:extLst>
      <p:ext uri="{BB962C8B-B14F-4D97-AF65-F5344CB8AC3E}">
        <p14:creationId xmlns:p14="http://schemas.microsoft.com/office/powerpoint/2010/main" val="3251337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780D8346-0460-4E30-8738-F079D1CF5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1304" y="1197961"/>
            <a:ext cx="6142056" cy="4082144"/>
          </a:xfrm>
          <a:prstGeom prst="rect">
            <a:avLst/>
          </a:prstGeom>
        </p:spPr>
      </p:pic>
      <p:sp>
        <p:nvSpPr>
          <p:cNvPr id="2" name="TextBox 1">
            <a:extLst>
              <a:ext uri="{FF2B5EF4-FFF2-40B4-BE49-F238E27FC236}">
                <a16:creationId xmlns:a16="http://schemas.microsoft.com/office/drawing/2014/main" id="{A0191938-3C45-4B78-82EE-583D5A0BC2C9}"/>
              </a:ext>
            </a:extLst>
          </p:cNvPr>
          <p:cNvSpPr txBox="1"/>
          <p:nvPr/>
        </p:nvSpPr>
        <p:spPr>
          <a:xfrm flipH="1">
            <a:off x="-1" y="115409"/>
            <a:ext cx="1018268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Java Script having its Fun(Dynamic Content on Web)</a:t>
            </a:r>
          </a:p>
        </p:txBody>
      </p:sp>
      <p:pic>
        <p:nvPicPr>
          <p:cNvPr id="4" name="Picture 3" descr="A screenshot of a computer&#10;&#10;Description automatically generated">
            <a:extLst>
              <a:ext uri="{FF2B5EF4-FFF2-40B4-BE49-F238E27FC236}">
                <a16:creationId xmlns:a16="http://schemas.microsoft.com/office/drawing/2014/main" id="{B6CD787D-6D3B-4453-BA3A-10C15171D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197961"/>
            <a:ext cx="6019800" cy="4159713"/>
          </a:xfrm>
          <a:prstGeom prst="rect">
            <a:avLst/>
          </a:prstGeom>
        </p:spPr>
      </p:pic>
    </p:spTree>
    <p:extLst>
      <p:ext uri="{BB962C8B-B14F-4D97-AF65-F5344CB8AC3E}">
        <p14:creationId xmlns:p14="http://schemas.microsoft.com/office/powerpoint/2010/main" val="102358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BC576-EF0C-4068-9917-2890FD4DC6CC}"/>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latin typeface="Times New Roman" panose="02020603050405020304" pitchFamily="18" charset="0"/>
                <a:cs typeface="Times New Roman" panose="02020603050405020304" pitchFamily="18" charset="0"/>
              </a:rPr>
              <a:t>Information from Response Headers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4286C5D-DD56-476A-B7E9-ACD4491BD02D}"/>
              </a:ext>
            </a:extLst>
          </p:cNvPr>
          <p:cNvSpPr>
            <a:spLocks noGrp="1"/>
          </p:cNvSpPr>
          <p:nvPr>
            <p:ph idx="1"/>
          </p:nvPr>
        </p:nvSpPr>
        <p:spPr>
          <a:xfrm>
            <a:off x="4976031" y="963877"/>
            <a:ext cx="6377769" cy="4930246"/>
          </a:xfrm>
        </p:spPr>
        <p:txBody>
          <a:bodyPr anchor="ctr">
            <a:normAutofit/>
          </a:bodyPr>
          <a:lstStyle/>
          <a:p>
            <a:r>
              <a:rPr lang="en-US" sz="2400" dirty="0">
                <a:latin typeface="Times New Roman" panose="02020603050405020304" pitchFamily="18" charset="0"/>
                <a:cs typeface="Times New Roman" panose="02020603050405020304" pitchFamily="18" charset="0"/>
              </a:rPr>
              <a:t>HTTP response headers gives information regarding the state of the returned Page e.g., “X-Page-Cache” – source location of the Page</a:t>
            </a:r>
          </a:p>
          <a:p>
            <a:r>
              <a:rPr lang="en-US" sz="2400" dirty="0">
                <a:latin typeface="Times New Roman" panose="02020603050405020304" pitchFamily="18" charset="0"/>
                <a:cs typeface="Times New Roman" panose="02020603050405020304" pitchFamily="18" charset="0"/>
              </a:rPr>
              <a:t>Another Example – “Content-Type”,  “Location” </a:t>
            </a:r>
          </a:p>
          <a:p>
            <a:r>
              <a:rPr lang="en-US" sz="2400" dirty="0">
                <a:latin typeface="Times New Roman" panose="02020603050405020304" pitchFamily="18" charset="0"/>
                <a:cs typeface="Times New Roman" panose="02020603050405020304" pitchFamily="18" charset="0"/>
              </a:rPr>
              <a:t>Using 4000 examples , Prof. Rosenthal implemented a proof-of-concept showing how an archive can migrate its resources from one MIME to another((e.g., image/gif to image/</a:t>
            </a:r>
            <a:r>
              <a:rPr lang="en-US" sz="2400" dirty="0" err="1">
                <a:latin typeface="Times New Roman" panose="02020603050405020304" pitchFamily="18" charset="0"/>
                <a:cs typeface="Times New Roman" panose="02020603050405020304" pitchFamily="18" charset="0"/>
              </a:rPr>
              <a:t>png</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49201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F92BCB-42D4-4E95-A772-CF7067838ED7}"/>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latin typeface="Times New Roman" panose="02020603050405020304" pitchFamily="18" charset="0"/>
                <a:cs typeface="Times New Roman" panose="02020603050405020304" pitchFamily="18" charset="0"/>
              </a:rPr>
              <a:t>Conclusion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F82DB4-F340-49C4-8348-4CCA1996197C}"/>
              </a:ext>
            </a:extLst>
          </p:cNvPr>
          <p:cNvSpPr>
            <a:spLocks noGrp="1"/>
          </p:cNvSpPr>
          <p:nvPr>
            <p:ph idx="1"/>
          </p:nvPr>
        </p:nvSpPr>
        <p:spPr>
          <a:xfrm>
            <a:off x="4976031" y="963876"/>
            <a:ext cx="6377769" cy="5383657"/>
          </a:xfrm>
        </p:spPr>
        <p:txBody>
          <a:bodyPr anchor="ctr">
            <a:normAutofit/>
          </a:bodyPr>
          <a:lstStyle/>
          <a:p>
            <a:pPr marL="0" indent="0">
              <a:buNone/>
            </a:pPr>
            <a:r>
              <a:rPr lang="en-US" sz="2200" dirty="0"/>
              <a:t>Avoid data from Live Web</a:t>
            </a:r>
          </a:p>
          <a:p>
            <a:pPr marL="0" indent="0">
              <a:buNone/>
            </a:pPr>
            <a:r>
              <a:rPr lang="en-US" sz="2200" dirty="0"/>
              <a:t>Exclude Archive specific content</a:t>
            </a:r>
          </a:p>
          <a:p>
            <a:pPr marL="0" indent="0">
              <a:buNone/>
            </a:pPr>
            <a:r>
              <a:rPr lang="en-US" sz="2200" dirty="0"/>
              <a:t>Be sure that the pages are not in flux</a:t>
            </a:r>
          </a:p>
          <a:p>
            <a:pPr marL="0" indent="0">
              <a:buNone/>
            </a:pPr>
            <a:r>
              <a:rPr lang="en-US" sz="2200" dirty="0"/>
              <a:t>Do not include Dynamic content</a:t>
            </a:r>
          </a:p>
          <a:p>
            <a:pPr marL="0" indent="0">
              <a:buNone/>
            </a:pPr>
            <a:r>
              <a:rPr lang="en-US" sz="2200" dirty="0"/>
              <a:t>Verify that </a:t>
            </a:r>
            <a:r>
              <a:rPr lang="en-US" sz="2200"/>
              <a:t>the Memento is </a:t>
            </a:r>
            <a:r>
              <a:rPr lang="en-US" sz="2200" dirty="0"/>
              <a:t>not from cache</a:t>
            </a:r>
          </a:p>
          <a:p>
            <a:pPr marL="0" indent="0">
              <a:buNone/>
            </a:pPr>
            <a:r>
              <a:rPr lang="en-US" sz="2200" dirty="0"/>
              <a:t>Good to include few Response Headers into Hash Function</a:t>
            </a:r>
          </a:p>
          <a:p>
            <a:pPr marL="0" indent="0">
              <a:buNone/>
            </a:pPr>
            <a:endParaRPr lang="en-US" sz="2200" dirty="0"/>
          </a:p>
        </p:txBody>
      </p:sp>
    </p:spTree>
    <p:extLst>
      <p:ext uri="{BB962C8B-B14F-4D97-AF65-F5344CB8AC3E}">
        <p14:creationId xmlns:p14="http://schemas.microsoft.com/office/powerpoint/2010/main" val="34398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EAF92-F6B1-47BF-A114-9F0F444DB69F}"/>
              </a:ext>
            </a:extLst>
          </p:cNvPr>
          <p:cNvSpPr>
            <a:spLocks noGrp="1"/>
          </p:cNvSpPr>
          <p:nvPr>
            <p:ph type="title"/>
          </p:nvPr>
        </p:nvSpPr>
        <p:spPr>
          <a:xfrm>
            <a:off x="515942" y="366307"/>
            <a:ext cx="8486544" cy="1325563"/>
          </a:xfrm>
        </p:spPr>
        <p:txBody>
          <a:bodyPr>
            <a:normAutofit/>
          </a:bodyPr>
          <a:lstStyle/>
          <a:p>
            <a:r>
              <a:rPr lang="en-US" sz="3700" b="1" dirty="0"/>
              <a:t>BLOCKCHAIN AND THE GENERATION OF CRYPTOGRAPHIC HASHES</a:t>
            </a:r>
          </a:p>
        </p:txBody>
      </p:sp>
      <p:sp>
        <p:nvSpPr>
          <p:cNvPr id="3" name="Content Placeholder 2">
            <a:extLst>
              <a:ext uri="{FF2B5EF4-FFF2-40B4-BE49-F238E27FC236}">
                <a16:creationId xmlns:a16="http://schemas.microsoft.com/office/drawing/2014/main" id="{65107364-365C-41B2-945B-A089DA23144C}"/>
              </a:ext>
            </a:extLst>
          </p:cNvPr>
          <p:cNvSpPr>
            <a:spLocks noGrp="1"/>
          </p:cNvSpPr>
          <p:nvPr>
            <p:ph idx="1"/>
          </p:nvPr>
        </p:nvSpPr>
        <p:spPr>
          <a:xfrm>
            <a:off x="391886" y="1691871"/>
            <a:ext cx="8251371" cy="4937530"/>
          </a:xfrm>
        </p:spPr>
        <p:txBody>
          <a:bodyPr anchor="ctr">
            <a:normAutofit/>
          </a:bodyPr>
          <a:lstStyle/>
          <a:p>
            <a:r>
              <a:rPr lang="en-US" sz="3600" dirty="0"/>
              <a:t>Timestamping in Block Chain</a:t>
            </a:r>
          </a:p>
          <a:p>
            <a:r>
              <a:rPr lang="en-US" sz="3600" dirty="0"/>
              <a:t>Hash and Aggregated Hash</a:t>
            </a:r>
          </a:p>
          <a:p>
            <a:r>
              <a:rPr lang="en-US" sz="3600" dirty="0"/>
              <a:t>Bitcoin Address</a:t>
            </a:r>
          </a:p>
          <a:p>
            <a:r>
              <a:rPr lang="en-US" sz="3600" dirty="0"/>
              <a:t>Repeatable Hash Values</a:t>
            </a:r>
          </a:p>
          <a:p>
            <a:r>
              <a:rPr lang="en-US" sz="3600" dirty="0"/>
              <a:t>Proof of Work and other upcoming changes in Bitcoin Networks</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omputer">
            <a:extLst>
              <a:ext uri="{FF2B5EF4-FFF2-40B4-BE49-F238E27FC236}">
                <a16:creationId xmlns:a16="http://schemas.microsoft.com/office/drawing/2014/main" id="{271BB62F-8A7E-45B9-8154-AB16A33996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86256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3589-2E8F-47E4-A068-B2CC89A7F486}"/>
              </a:ext>
            </a:extLst>
          </p:cNvPr>
          <p:cNvSpPr>
            <a:spLocks noGrp="1"/>
          </p:cNvSpPr>
          <p:nvPr>
            <p:ph type="title"/>
          </p:nvPr>
        </p:nvSpPr>
        <p:spPr>
          <a:xfrm>
            <a:off x="107484" y="38554"/>
            <a:ext cx="10515600" cy="919389"/>
          </a:xfrm>
        </p:spPr>
        <p:txBody>
          <a:bodyPr/>
          <a:lstStyle/>
          <a:p>
            <a:r>
              <a:rPr lang="en-US" dirty="0"/>
              <a:t>What is </a:t>
            </a:r>
            <a:r>
              <a:rPr lang="en-US" dirty="0" err="1"/>
              <a:t>TimeMap</a:t>
            </a:r>
            <a:r>
              <a:rPr lang="en-US" dirty="0"/>
              <a:t> ?</a:t>
            </a:r>
          </a:p>
        </p:txBody>
      </p:sp>
      <p:pic>
        <p:nvPicPr>
          <p:cNvPr id="4" name="Content Placeholder 4">
            <a:extLst>
              <a:ext uri="{FF2B5EF4-FFF2-40B4-BE49-F238E27FC236}">
                <a16:creationId xmlns:a16="http://schemas.microsoft.com/office/drawing/2014/main" id="{0CE1FB46-7A93-4082-A994-8B45A39EBC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484" y="742719"/>
            <a:ext cx="10515600" cy="5899173"/>
          </a:xfrm>
          <a:prstGeom prst="rect">
            <a:avLst/>
          </a:prstGeom>
        </p:spPr>
      </p:pic>
    </p:spTree>
    <p:extLst>
      <p:ext uri="{BB962C8B-B14F-4D97-AF65-F5344CB8AC3E}">
        <p14:creationId xmlns:p14="http://schemas.microsoft.com/office/powerpoint/2010/main" val="3401093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24" name="Group 1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5" name="Oval 1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23" name="Rectangle 2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B64AB09-36D4-47FF-9548-A7853228DA07}"/>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3100" kern="1200">
                <a:solidFill>
                  <a:schemeClr val="bg2"/>
                </a:solidFill>
                <a:latin typeface="+mj-lt"/>
                <a:ea typeface="+mj-ea"/>
                <a:cs typeface="+mj-cs"/>
              </a:rPr>
              <a:t>Issues in Generating Cryptographic Hashes of Mementos</a:t>
            </a:r>
            <a:br>
              <a:rPr lang="en-US" sz="3100" kern="1200">
                <a:solidFill>
                  <a:schemeClr val="bg2"/>
                </a:solidFill>
                <a:latin typeface="+mj-lt"/>
                <a:ea typeface="+mj-ea"/>
                <a:cs typeface="+mj-cs"/>
              </a:rPr>
            </a:br>
            <a:r>
              <a:rPr lang="en-US" sz="3100" kern="1200">
                <a:solidFill>
                  <a:schemeClr val="bg2"/>
                </a:solidFill>
                <a:latin typeface="+mj-lt"/>
                <a:ea typeface="+mj-ea"/>
                <a:cs typeface="+mj-cs"/>
              </a:rPr>
              <a:t> </a:t>
            </a:r>
          </a:p>
        </p:txBody>
      </p:sp>
    </p:spTree>
    <p:extLst>
      <p:ext uri="{BB962C8B-B14F-4D97-AF65-F5344CB8AC3E}">
        <p14:creationId xmlns:p14="http://schemas.microsoft.com/office/powerpoint/2010/main" val="3237020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B2319-5BDB-484A-A49C-4DF0519FE209}"/>
              </a:ext>
            </a:extLst>
          </p:cNvPr>
          <p:cNvSpPr>
            <a:spLocks noGrp="1"/>
          </p:cNvSpPr>
          <p:nvPr>
            <p:ph type="title"/>
          </p:nvPr>
        </p:nvSpPr>
        <p:spPr>
          <a:xfrm>
            <a:off x="21454" y="320737"/>
            <a:ext cx="10515600" cy="1325563"/>
          </a:xfrm>
        </p:spPr>
        <p:txBody>
          <a:bodyPr/>
          <a:lstStyle/>
          <a:p>
            <a:r>
              <a:rPr lang="en-US" dirty="0"/>
              <a:t>Generating Hashes on HTML pages(smaller pages) </a:t>
            </a:r>
          </a:p>
        </p:txBody>
      </p:sp>
      <p:sp>
        <p:nvSpPr>
          <p:cNvPr id="4" name="Content Placeholder 3">
            <a:extLst>
              <a:ext uri="{FF2B5EF4-FFF2-40B4-BE49-F238E27FC236}">
                <a16:creationId xmlns:a16="http://schemas.microsoft.com/office/drawing/2014/main" id="{EE2E4764-EE97-4191-B147-33A0DA8F0B72}"/>
              </a:ext>
            </a:extLst>
          </p:cNvPr>
          <p:cNvSpPr>
            <a:spLocks noGrp="1"/>
          </p:cNvSpPr>
          <p:nvPr>
            <p:ph idx="1"/>
          </p:nvPr>
        </p:nvSpPr>
        <p:spPr>
          <a:xfrm>
            <a:off x="21454" y="1772359"/>
            <a:ext cx="10515600" cy="3894399"/>
          </a:xfrm>
          <a:prstGeom prst="rect">
            <a:avLst/>
          </a:prstGeom>
        </p:spPr>
        <p:txBody>
          <a:bodyPr wrap="square">
            <a:spAutoFit/>
          </a:bodyPr>
          <a:lstStyle/>
          <a:p>
            <a:pPr marL="0" indent="0">
              <a:buNone/>
            </a:pPr>
            <a:r>
              <a:rPr lang="en-US" sz="1600" b="1" dirty="0" err="1">
                <a:latin typeface="Times New Roman" panose="02020603050405020304" pitchFamily="18" charset="0"/>
                <a:cs typeface="Times New Roman" panose="02020603050405020304" pitchFamily="18" charset="0"/>
              </a:rPr>
              <a:t>MacBook-Pro:WA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nagavamsikrishnapabbisetty</a:t>
            </a:r>
            <a:r>
              <a:rPr lang="en-US" sz="1600" b="1" dirty="0">
                <a:latin typeface="Times New Roman" panose="02020603050405020304" pitchFamily="18" charset="0"/>
                <a:cs typeface="Times New Roman" panose="02020603050405020304" pitchFamily="18" charset="0"/>
              </a:rPr>
              <a:t>$ curl -s http://wsdl-maturban.cs.odu.edu:11011/michael/wayback/20170717185130/https://climate.nasa.gov/vital-signs/carbon4 dioxide/</a:t>
            </a:r>
            <a:r>
              <a:rPr lang="en-US" sz="1600" dirty="0">
                <a:latin typeface="Times New Roman" panose="02020603050405020304" pitchFamily="18" charset="0"/>
                <a:cs typeface="Times New Roman" panose="02020603050405020304" pitchFamily="18" charset="0"/>
              </a:rPr>
              <a:t>&lt;!DOCTYPE html PUBLIC "-//W3C//DTD XHTML 1.0 Transitional//EN" "http://www.w3.org/TR/xhtml1/DTD/xhtml1-transitional.dtd"&gt;&lt;html&gt;&lt;head&gt;&lt;meta http-</a:t>
            </a:r>
            <a:r>
              <a:rPr lang="en-US" sz="1600" dirty="0" err="1">
                <a:latin typeface="Times New Roman" panose="02020603050405020304" pitchFamily="18" charset="0"/>
                <a:cs typeface="Times New Roman" panose="02020603050405020304" pitchFamily="18" charset="0"/>
              </a:rPr>
              <a:t>equiv</a:t>
            </a:r>
            <a:r>
              <a:rPr lang="en-US" sz="1600" dirty="0">
                <a:latin typeface="Times New Roman" panose="02020603050405020304" pitchFamily="18" charset="0"/>
                <a:cs typeface="Times New Roman" panose="02020603050405020304" pitchFamily="18" charset="0"/>
              </a:rPr>
              <a:t>="refresh" content="0;url=http://finder.cox.net/main?ParticipantID=96e687opkbv4scrood8k84drs6gw5duf&amp;FailedURI=http%3A%2F%2Fdioxide%2F&amp;FailureMode=1&amp;Implementation=&amp;AddInType=4&amp;Version=pywr1.0&amp;ClientLocation=us"/&gt;&lt;script type="text/</a:t>
            </a:r>
            <a:r>
              <a:rPr lang="en-US" sz="1600" dirty="0" err="1">
                <a:latin typeface="Times New Roman" panose="02020603050405020304" pitchFamily="18" charset="0"/>
                <a:cs typeface="Times New Roman" panose="02020603050405020304" pitchFamily="18" charset="0"/>
              </a:rPr>
              <a:t>javascript</a:t>
            </a:r>
            <a:r>
              <a:rPr lang="en-US" sz="1600" dirty="0">
                <a:latin typeface="Times New Roman" panose="02020603050405020304" pitchFamily="18" charset="0"/>
                <a:cs typeface="Times New Roman" panose="02020603050405020304" pitchFamily="18" charset="0"/>
              </a:rPr>
              <a:t>"&gt;</a:t>
            </a:r>
            <a:r>
              <a:rPr lang="en-US" sz="1600" dirty="0" err="1">
                <a:latin typeface="Times New Roman" panose="02020603050405020304" pitchFamily="18" charset="0"/>
                <a:cs typeface="Times New Roman" panose="02020603050405020304" pitchFamily="18" charset="0"/>
              </a:rPr>
              <a:t>url</a:t>
            </a:r>
            <a:r>
              <a:rPr lang="en-US" sz="1600" dirty="0">
                <a:latin typeface="Times New Roman" panose="02020603050405020304" pitchFamily="18" charset="0"/>
                <a:cs typeface="Times New Roman" panose="02020603050405020304" pitchFamily="18" charset="0"/>
              </a:rPr>
              <a:t>="http://finder.cox.net/</a:t>
            </a:r>
            <a:r>
              <a:rPr lang="en-US" sz="1600" dirty="0" err="1">
                <a:latin typeface="Times New Roman" panose="02020603050405020304" pitchFamily="18" charset="0"/>
                <a:cs typeface="Times New Roman" panose="02020603050405020304" pitchFamily="18" charset="0"/>
              </a:rPr>
              <a:t>main?ParticipantID</a:t>
            </a:r>
            <a:r>
              <a:rPr lang="en-US" sz="1600" dirty="0">
                <a:latin typeface="Times New Roman" panose="02020603050405020304" pitchFamily="18" charset="0"/>
                <a:cs typeface="Times New Roman" panose="02020603050405020304" pitchFamily="18" charset="0"/>
              </a:rPr>
              <a:t>=96e687opkbv4scrood8k84drs6gw5duf&amp;FailedURI=http%3A%2F%2Fdioxide%2F&amp;FailureMode=1&amp;Implementation=&amp;</a:t>
            </a:r>
            <a:r>
              <a:rPr lang="en-US" sz="1600" dirty="0" err="1">
                <a:latin typeface="Times New Roman" panose="02020603050405020304" pitchFamily="18" charset="0"/>
                <a:cs typeface="Times New Roman" panose="02020603050405020304" pitchFamily="18" charset="0"/>
              </a:rPr>
              <a:t>AddInType</a:t>
            </a:r>
            <a:r>
              <a:rPr lang="en-US" sz="1600" dirty="0">
                <a:latin typeface="Times New Roman" panose="02020603050405020304" pitchFamily="18" charset="0"/>
                <a:cs typeface="Times New Roman" panose="02020603050405020304" pitchFamily="18" charset="0"/>
              </a:rPr>
              <a:t>=4&amp;Version=pywr1.0&amp;ClientLocation=</a:t>
            </a:r>
            <a:r>
              <a:rPr lang="en-US" sz="1600" dirty="0" err="1">
                <a:latin typeface="Times New Roman" panose="02020603050405020304" pitchFamily="18" charset="0"/>
                <a:cs typeface="Times New Roman" panose="02020603050405020304" pitchFamily="18" charset="0"/>
              </a:rPr>
              <a:t>us";if</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top.location</a:t>
            </a:r>
            <a:r>
              <a:rPr lang="en-US" sz="1600" dirty="0">
                <a:latin typeface="Times New Roman" panose="02020603050405020304" pitchFamily="18" charset="0"/>
                <a:cs typeface="Times New Roman" panose="02020603050405020304" pitchFamily="18" charset="0"/>
              </a:rPr>
              <a:t>!=location){var w=</a:t>
            </a:r>
            <a:r>
              <a:rPr lang="en-US" sz="1600" dirty="0" err="1">
                <a:latin typeface="Times New Roman" panose="02020603050405020304" pitchFamily="18" charset="0"/>
                <a:cs typeface="Times New Roman" panose="02020603050405020304" pitchFamily="18" charset="0"/>
              </a:rPr>
              <a:t>window,d</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document,e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d.documentElement,b</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d.body,x</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w.innerWidth</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e.clientWidth</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b.clientWidth,y</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w.innerHeight</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e.clientHeight</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b.clientHeight;url</a:t>
            </a:r>
            <a:r>
              <a:rPr lang="en-US" sz="1600" dirty="0">
                <a:latin typeface="Times New Roman" panose="02020603050405020304" pitchFamily="18" charset="0"/>
                <a:cs typeface="Times New Roman" panose="02020603050405020304" pitchFamily="18" charset="0"/>
              </a:rPr>
              <a:t>+="&amp;w="+x+"&amp;h="+y;}</a:t>
            </a:r>
            <a:r>
              <a:rPr lang="en-US" sz="1600" dirty="0" err="1">
                <a:latin typeface="Times New Roman" panose="02020603050405020304" pitchFamily="18" charset="0"/>
                <a:cs typeface="Times New Roman" panose="02020603050405020304" pitchFamily="18" charset="0"/>
              </a:rPr>
              <a:t>window.location.replace</a:t>
            </a: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url</a:t>
            </a:r>
            <a:r>
              <a:rPr lang="en-US" sz="1600" dirty="0">
                <a:latin typeface="Times New Roman" panose="02020603050405020304" pitchFamily="18" charset="0"/>
                <a:cs typeface="Times New Roman" panose="02020603050405020304" pitchFamily="18" charset="0"/>
              </a:rPr>
              <a:t>);&lt;/script&gt;&lt;/head&gt;&lt;body&gt;&lt;/body&gt;&lt;/html&gt;</a:t>
            </a:r>
            <a:r>
              <a:rPr lang="en-US" sz="1600" dirty="0" err="1">
                <a:latin typeface="Times New Roman" panose="02020603050405020304" pitchFamily="18" charset="0"/>
                <a:cs typeface="Times New Roman" panose="02020603050405020304" pitchFamily="18" charset="0"/>
              </a:rPr>
              <a:t>MacBook-Pro:WA</a:t>
            </a:r>
            <a:r>
              <a:rPr lang="en-US" sz="1600"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naMacBook-Pro:WA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nagavamsikrishnapabbisetty</a:t>
            </a:r>
            <a:r>
              <a:rPr lang="en-US" sz="1600" b="1"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MacBook-Pro:WA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curl -s http://wsdl-maturban.cs.odu.edu:11011/michael/wayback/20170717185130/https://climate.nasa.gov/vital-signs/carbon4 dioxide/ | md5</a:t>
            </a:r>
          </a:p>
          <a:p>
            <a:pPr marL="0" indent="0">
              <a:buNone/>
            </a:pPr>
            <a:r>
              <a:rPr lang="en-US" sz="1600" dirty="0">
                <a:latin typeface="Times New Roman" panose="02020603050405020304" pitchFamily="18" charset="0"/>
                <a:cs typeface="Times New Roman" panose="02020603050405020304" pitchFamily="18" charset="0"/>
              </a:rPr>
              <a:t>9015826af88d9c4f9844e7135dd774b9</a:t>
            </a:r>
          </a:p>
          <a:p>
            <a:pPr marL="0" indent="0">
              <a:buNone/>
            </a:pPr>
            <a:r>
              <a:rPr lang="en-US" sz="1600" b="1" dirty="0" err="1">
                <a:latin typeface="Times New Roman" panose="02020603050405020304" pitchFamily="18" charset="0"/>
                <a:cs typeface="Times New Roman" panose="02020603050405020304" pitchFamily="18" charset="0"/>
              </a:rPr>
              <a:t>MacBook-Pro:WA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nagavamsikrishnapabbisetty</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clear</a:t>
            </a:r>
          </a:p>
        </p:txBody>
      </p:sp>
    </p:spTree>
    <p:extLst>
      <p:ext uri="{BB962C8B-B14F-4D97-AF65-F5344CB8AC3E}">
        <p14:creationId xmlns:p14="http://schemas.microsoft.com/office/powerpoint/2010/main" val="2981282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2756E105-4046-4CBE-A7AB-6468FC7121D5}"/>
              </a:ext>
            </a:extLst>
          </p:cNvPr>
          <p:cNvSpPr>
            <a:spLocks noGrp="1"/>
          </p:cNvSpPr>
          <p:nvPr>
            <p:ph type="title"/>
          </p:nvPr>
        </p:nvSpPr>
        <p:spPr>
          <a:xfrm>
            <a:off x="634276" y="4892358"/>
            <a:ext cx="3766272" cy="1325563"/>
          </a:xfrm>
        </p:spPr>
        <p:txBody>
          <a:bodyPr>
            <a:normAutofit/>
          </a:bodyPr>
          <a:lstStyle/>
          <a:p>
            <a:pPr algn="r"/>
            <a:r>
              <a:rPr lang="en-US" sz="2400" dirty="0">
                <a:solidFill>
                  <a:schemeClr val="bg1"/>
                </a:solidFill>
              </a:rPr>
              <a:t>Generating Hashes on a HTML content</a:t>
            </a:r>
          </a:p>
        </p:txBody>
      </p:sp>
      <p:cxnSp>
        <p:nvCxnSpPr>
          <p:cNvPr id="11" name="Straight Connector 10">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55A036-6098-43B1-978C-007564710A2A}"/>
              </a:ext>
            </a:extLst>
          </p:cNvPr>
          <p:cNvSpPr>
            <a:spLocks noGrp="1"/>
          </p:cNvSpPr>
          <p:nvPr>
            <p:ph idx="1"/>
          </p:nvPr>
        </p:nvSpPr>
        <p:spPr>
          <a:xfrm>
            <a:off x="4878784" y="4824249"/>
            <a:ext cx="6673136" cy="1461780"/>
          </a:xfrm>
        </p:spPr>
        <p:txBody>
          <a:bodyPr anchor="ctr">
            <a:normAutofit/>
          </a:bodyPr>
          <a:lstStyle/>
          <a:p>
            <a:pPr marL="0" indent="0">
              <a:buNone/>
            </a:pPr>
            <a:r>
              <a:rPr lang="en-US" sz="1800" dirty="0">
                <a:solidFill>
                  <a:schemeClr val="bg1"/>
                </a:solidFill>
              </a:rPr>
              <a:t>Output for Curl for a Large HTML page(127 kb)</a:t>
            </a:r>
          </a:p>
          <a:p>
            <a:endParaRPr lang="en-US" sz="1800" dirty="0">
              <a:solidFill>
                <a:schemeClr val="bg1"/>
              </a:solidFill>
            </a:endParaRPr>
          </a:p>
          <a:p>
            <a:endParaRPr lang="en-US" sz="1800" dirty="0">
              <a:solidFill>
                <a:schemeClr val="bg1"/>
              </a:solidFill>
            </a:endParaRPr>
          </a:p>
        </p:txBody>
      </p:sp>
      <p:sp>
        <p:nvSpPr>
          <p:cNvPr id="4" name="Rectangle 3">
            <a:extLst>
              <a:ext uri="{FF2B5EF4-FFF2-40B4-BE49-F238E27FC236}">
                <a16:creationId xmlns:a16="http://schemas.microsoft.com/office/drawing/2014/main" id="{82C0150D-12B8-4BCC-9FD1-62A0A9551952}"/>
              </a:ext>
            </a:extLst>
          </p:cNvPr>
          <p:cNvSpPr/>
          <p:nvPr/>
        </p:nvSpPr>
        <p:spPr>
          <a:xfrm>
            <a:off x="73981" y="640079"/>
            <a:ext cx="12035162" cy="1815882"/>
          </a:xfrm>
          <a:prstGeom prst="rect">
            <a:avLst/>
          </a:prstGeom>
        </p:spPr>
        <p:txBody>
          <a:bodyPr wrap="square">
            <a:spAutoFit/>
          </a:bodyPr>
          <a:lstStyle/>
          <a:p>
            <a:r>
              <a:rPr lang="en-US" sz="1600" dirty="0" err="1">
                <a:latin typeface="Times New Roman" panose="02020603050405020304" pitchFamily="18" charset="0"/>
                <a:cs typeface="Times New Roman" panose="02020603050405020304" pitchFamily="18" charset="0"/>
              </a:rPr>
              <a:t>MacBook-Pro:WA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curl -s http://web.archive.org/web/20070220144637/http://www.cnn.com/ &gt;&gt; </a:t>
            </a:r>
            <a:r>
              <a:rPr lang="en-US" sz="1600" dirty="0" err="1">
                <a:latin typeface="Times New Roman" panose="02020603050405020304" pitchFamily="18" charset="0"/>
                <a:cs typeface="Times New Roman" panose="02020603050405020304" pitchFamily="18" charset="0"/>
              </a:rPr>
              <a:t>curl.out</a:t>
            </a:r>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MacBook-Pro:WA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ls –</a:t>
            </a:r>
            <a:r>
              <a:rPr lang="en-US" sz="1600" dirty="0" err="1">
                <a:latin typeface="Times New Roman" panose="02020603050405020304" pitchFamily="18" charset="0"/>
                <a:cs typeface="Times New Roman" panose="02020603050405020304" pitchFamily="18" charset="0"/>
              </a:rPr>
              <a:t>ltrh</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total 1032</a:t>
            </a:r>
          </a:p>
          <a:p>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rwxrwxrwx</a:t>
            </a:r>
            <a:r>
              <a:rPr lang="en-US" sz="1600" dirty="0">
                <a:latin typeface="Times New Roman" panose="02020603050405020304" pitchFamily="18" charset="0"/>
                <a:cs typeface="Times New Roman" panose="02020603050405020304" pitchFamily="18" charset="0"/>
              </a:rPr>
              <a:t>  1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staff   660B Feb 18 12:54 </a:t>
            </a:r>
            <a:r>
              <a:rPr lang="en-US" sz="1600" dirty="0" err="1">
                <a:latin typeface="Times New Roman" panose="02020603050405020304" pitchFamily="18" charset="0"/>
                <a:cs typeface="Times New Roman" panose="02020603050405020304" pitchFamily="18" charset="0"/>
              </a:rPr>
              <a:t>timestamp_allcontents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rw</a:t>
            </a:r>
            <a:r>
              <a:rPr lang="en-US" sz="1600" dirty="0">
                <a:latin typeface="Times New Roman" panose="02020603050405020304" pitchFamily="18" charset="0"/>
                <a:cs typeface="Times New Roman" panose="02020603050405020304" pitchFamily="18" charset="0"/>
              </a:rPr>
              <a:t>-r--r--       1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staff   129K Feb 18 13:52 </a:t>
            </a:r>
            <a:r>
              <a:rPr lang="en-US" sz="1600" dirty="0" err="1">
                <a:latin typeface="Times New Roman" panose="02020603050405020304" pitchFamily="18" charset="0"/>
                <a:cs typeface="Times New Roman" panose="02020603050405020304" pitchFamily="18" charset="0"/>
              </a:rPr>
              <a:t>cache.miss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rw</a:t>
            </a:r>
            <a:r>
              <a:rPr lang="en-US" sz="1600" dirty="0">
                <a:latin typeface="Times New Roman" panose="02020603050405020304" pitchFamily="18" charset="0"/>
                <a:cs typeface="Times New Roman" panose="02020603050405020304" pitchFamily="18" charset="0"/>
              </a:rPr>
              <a:t>-r--r--       1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staff   129K Feb 18 13:53 </a:t>
            </a:r>
            <a:r>
              <a:rPr lang="en-US" sz="1600" dirty="0" err="1">
                <a:latin typeface="Times New Roman" panose="02020603050405020304" pitchFamily="18" charset="0"/>
                <a:cs typeface="Times New Roman" panose="02020603050405020304" pitchFamily="18" charset="0"/>
              </a:rPr>
              <a:t>cache.hit</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rw</a:t>
            </a:r>
            <a:r>
              <a:rPr lang="en-US" sz="1600" dirty="0">
                <a:latin typeface="Times New Roman" panose="02020603050405020304" pitchFamily="18" charset="0"/>
                <a:cs typeface="Times New Roman" panose="02020603050405020304" pitchFamily="18" charset="0"/>
              </a:rPr>
              <a:t>-r--r--       1 </a:t>
            </a:r>
            <a:r>
              <a:rPr lang="en-US" sz="1600" dirty="0" err="1">
                <a:latin typeface="Times New Roman" panose="02020603050405020304" pitchFamily="18" charset="0"/>
                <a:cs typeface="Times New Roman" panose="02020603050405020304" pitchFamily="18" charset="0"/>
              </a:rPr>
              <a:t>nagavamsikrishnapabbisetty</a:t>
            </a:r>
            <a:r>
              <a:rPr lang="en-US" sz="1600" dirty="0">
                <a:latin typeface="Times New Roman" panose="02020603050405020304" pitchFamily="18" charset="0"/>
                <a:cs typeface="Times New Roman" panose="02020603050405020304" pitchFamily="18" charset="0"/>
              </a:rPr>
              <a:t>  staff   127K Feb 19 10:32 </a:t>
            </a:r>
            <a:r>
              <a:rPr lang="en-US" sz="1600" dirty="0" err="1">
                <a:latin typeface="Times New Roman" panose="02020603050405020304" pitchFamily="18" charset="0"/>
                <a:cs typeface="Times New Roman" panose="02020603050405020304" pitchFamily="18" charset="0"/>
              </a:rPr>
              <a:t>curl.out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290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A59633-0B1D-4340-AC71-8DC4E462FFED}"/>
              </a:ext>
            </a:extLst>
          </p:cNvPr>
          <p:cNvSpPr>
            <a:spLocks noGrp="1"/>
          </p:cNvSpPr>
          <p:nvPr>
            <p:ph type="title"/>
          </p:nvPr>
        </p:nvSpPr>
        <p:spPr>
          <a:xfrm>
            <a:off x="637380" y="1861298"/>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Tamper Detection using Hashing</a:t>
            </a:r>
          </a:p>
        </p:txBody>
      </p:sp>
      <p:pic>
        <p:nvPicPr>
          <p:cNvPr id="4" name="Picture 3" descr="A screenshot of a cell phone&#10;&#10;Description automatically generated">
            <a:extLst>
              <a:ext uri="{FF2B5EF4-FFF2-40B4-BE49-F238E27FC236}">
                <a16:creationId xmlns:a16="http://schemas.microsoft.com/office/drawing/2014/main" id="{009389BB-771E-4EF5-8EA2-491B1E3941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58" y="0"/>
            <a:ext cx="7954862" cy="6711518"/>
          </a:xfrm>
          <a:prstGeom prst="rect">
            <a:avLst/>
          </a:prstGeom>
        </p:spPr>
      </p:pic>
    </p:spTree>
    <p:extLst>
      <p:ext uri="{BB962C8B-B14F-4D97-AF65-F5344CB8AC3E}">
        <p14:creationId xmlns:p14="http://schemas.microsoft.com/office/powerpoint/2010/main" val="273048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3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BDA83A-CD60-41A3-8059-8996BDF192E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Issues that might arise from a composite Memento</a:t>
            </a:r>
          </a:p>
        </p:txBody>
      </p:sp>
      <p:sp>
        <p:nvSpPr>
          <p:cNvPr id="6" name="Content Placeholder 5">
            <a:extLst>
              <a:ext uri="{FF2B5EF4-FFF2-40B4-BE49-F238E27FC236}">
                <a16:creationId xmlns:a16="http://schemas.microsoft.com/office/drawing/2014/main" id="{0F2AC238-CB1E-413A-95F2-A7D56240F1DB}"/>
              </a:ext>
            </a:extLst>
          </p:cNvPr>
          <p:cNvSpPr>
            <a:spLocks noGrp="1"/>
          </p:cNvSpPr>
          <p:nvPr>
            <p:ph idx="1"/>
          </p:nvPr>
        </p:nvSpPr>
        <p:spPr/>
        <p:txBody>
          <a:bodyPr/>
          <a:lstStyle/>
          <a:p>
            <a:pPr marL="0" indent="0">
              <a:buNone/>
            </a:pPr>
            <a:r>
              <a:rPr lang="en-US" dirty="0"/>
              <a:t> </a:t>
            </a:r>
          </a:p>
        </p:txBody>
      </p:sp>
      <p:pic>
        <p:nvPicPr>
          <p:cNvPr id="13" name="Picture 12" descr="A screenshot of a social media post&#10;&#10;Description automatically generated">
            <a:extLst>
              <a:ext uri="{FF2B5EF4-FFF2-40B4-BE49-F238E27FC236}">
                <a16:creationId xmlns:a16="http://schemas.microsoft.com/office/drawing/2014/main" id="{5545A164-FB92-4FCA-A273-31F6A481C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554" y="1"/>
            <a:ext cx="7512876" cy="6835954"/>
          </a:xfrm>
          <a:prstGeom prst="rect">
            <a:avLst/>
          </a:prstGeom>
        </p:spPr>
      </p:pic>
    </p:spTree>
    <p:extLst>
      <p:ext uri="{BB962C8B-B14F-4D97-AF65-F5344CB8AC3E}">
        <p14:creationId xmlns:p14="http://schemas.microsoft.com/office/powerpoint/2010/main" val="2850758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900</Words>
  <Application>Microsoft Office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Tw Cen MT</vt:lpstr>
      <vt:lpstr>Office Theme</vt:lpstr>
      <vt:lpstr>Difficulties of Timestamping Archived Web Pages</vt:lpstr>
      <vt:lpstr>WEB ARCHIVING</vt:lpstr>
      <vt:lpstr>BLOCKCHAIN AND THE GENERATION OF CRYPTOGRAPHIC HASHES</vt:lpstr>
      <vt:lpstr>What is TimeMap ?</vt:lpstr>
      <vt:lpstr>Issues in Generating Cryptographic Hashes of Mementos  </vt:lpstr>
      <vt:lpstr>Generating Hashes on HTML pages(smaller pages) </vt:lpstr>
      <vt:lpstr>Generating Hashes on a HTML content</vt:lpstr>
      <vt:lpstr>Tamper Detection using Hashing</vt:lpstr>
      <vt:lpstr>Issues that might arise from a composite Memento</vt:lpstr>
      <vt:lpstr>Risk of Changes in the Content </vt:lpstr>
      <vt:lpstr>PowerPoint Presentation</vt:lpstr>
      <vt:lpstr>PowerPoint Presentation</vt:lpstr>
      <vt:lpstr>Comments added by the Internet Archive</vt:lpstr>
      <vt:lpstr> Archive Specific Content</vt:lpstr>
      <vt:lpstr>Sample Memento from CNN</vt:lpstr>
      <vt:lpstr>Can we Obtain the RAW data for a Memento ?</vt:lpstr>
      <vt:lpstr>PowerPoint Presentation</vt:lpstr>
      <vt:lpstr>Excluding any resources from Live Web </vt:lpstr>
      <vt:lpstr>Archived Web pages might be served from a Cache</vt:lpstr>
      <vt:lpstr>Archived Web pages might be served from a Cache</vt:lpstr>
      <vt:lpstr>Mementos might be in Flux</vt:lpstr>
      <vt:lpstr>PowerPoint Presentation</vt:lpstr>
      <vt:lpstr>Information from Response Headers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Difficulties of Timestamping Archived Web Pages</dc:title>
  <dc:creator>vamsi pabbisetty</dc:creator>
  <cp:lastModifiedBy>Administrator</cp:lastModifiedBy>
  <cp:revision>2</cp:revision>
  <dcterms:created xsi:type="dcterms:W3CDTF">2019-02-20T19:26:02Z</dcterms:created>
  <dcterms:modified xsi:type="dcterms:W3CDTF">2019-02-27T10:19:26Z</dcterms:modified>
</cp:coreProperties>
</file>